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56" r:id="rId2"/>
    <p:sldId id="257" r:id="rId3"/>
    <p:sldId id="260" r:id="rId4"/>
    <p:sldId id="259" r:id="rId5"/>
    <p:sldId id="273" r:id="rId6"/>
    <p:sldId id="274" r:id="rId7"/>
    <p:sldId id="272" r:id="rId8"/>
    <p:sldId id="262" r:id="rId9"/>
    <p:sldId id="263" r:id="rId10"/>
    <p:sldId id="27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58A6D4A-33C4-4243-BE52-1B81D064BD09}" type="datetimeFigureOut">
              <a:rPr lang="en-GB"/>
              <a:pPr>
                <a:defRPr/>
              </a:pPr>
              <a:t>23 May 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1C12294-6D48-4487-BE36-9BF2B329FDD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11DD9A-0FD7-4925-B827-21F35BBC4A76}" type="slidenum">
              <a:rPr lang="en-GB" smtClean="0"/>
              <a:pPr fontAlgn="base">
                <a:spcBef>
                  <a:spcPct val="0"/>
                </a:spcBef>
                <a:spcAft>
                  <a:spcPct val="0"/>
                </a:spcAft>
                <a:defRPr/>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1050E4-4C26-49EC-B412-37580348833B}" type="slidenum">
              <a:rPr lang="en-GB" smtClean="0"/>
              <a:pPr fontAlgn="base">
                <a:spcBef>
                  <a:spcPct val="0"/>
                </a:spcBef>
                <a:spcAft>
                  <a:spcPct val="0"/>
                </a:spcAft>
                <a:defRPr/>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B0D48F-C286-43A9-88E2-4D770AA84C88}" type="slidenum">
              <a:rPr lang="en-GB" smtClean="0"/>
              <a:pPr fontAlgn="base">
                <a:spcBef>
                  <a:spcPct val="0"/>
                </a:spcBef>
                <a:spcAft>
                  <a:spcPct val="0"/>
                </a:spcAft>
                <a:defRPr/>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8A91F6-222F-4E0A-ADD7-32AAE15B784E}" type="slidenum">
              <a:rPr lang="en-GB" smtClean="0"/>
              <a:pPr fontAlgn="base">
                <a:spcBef>
                  <a:spcPct val="0"/>
                </a:spcBef>
                <a:spcAft>
                  <a:spcPct val="0"/>
                </a:spcAft>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BF66AD-994E-495D-B270-492B90FFCC20}" type="slidenum">
              <a:rPr lang="en-GB" smtClean="0"/>
              <a:pPr fontAlgn="base">
                <a:spcBef>
                  <a:spcPct val="0"/>
                </a:spcBef>
                <a:spcAft>
                  <a:spcPct val="0"/>
                </a:spcAft>
                <a:defRPr/>
              </a:pPr>
              <a:t>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07F87C-6EDE-4F4D-B466-3BA4D1A086CC}" type="slidenum">
              <a:rPr lang="en-GB" smtClean="0"/>
              <a:pPr fontAlgn="base">
                <a:spcBef>
                  <a:spcPct val="0"/>
                </a:spcBef>
                <a:spcAft>
                  <a:spcPct val="0"/>
                </a:spcAft>
                <a:defRPr/>
              </a:pPr>
              <a:t>9</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BA1988-C230-4175-8250-C5C99B9267A9}" type="slidenum">
              <a:rPr lang="en-GB" smtClean="0"/>
              <a:pPr fontAlgn="base">
                <a:spcBef>
                  <a:spcPct val="0"/>
                </a:spcBef>
                <a:spcAft>
                  <a:spcPct val="0"/>
                </a:spcAft>
                <a:defRPr/>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pPr>
              <a:defRPr/>
            </a:pPr>
            <a:fld id="{FAC7D8EA-A65E-4622-8681-8908E2991D07}" type="datetimeFigureOut">
              <a:rPr lang="en-GB" smtClean="0"/>
              <a:pPr>
                <a:defRPr/>
              </a:pPr>
              <a:t>23 May 20</a:t>
            </a:fld>
            <a:endParaRPr lang="en-GB"/>
          </a:p>
        </p:txBody>
      </p:sp>
      <p:sp>
        <p:nvSpPr>
          <p:cNvPr id="19" name="Footer Placeholder 18"/>
          <p:cNvSpPr>
            <a:spLocks noGrp="1"/>
          </p:cNvSpPr>
          <p:nvPr>
            <p:ph type="ftr" sz="quarter" idx="11"/>
          </p:nvPr>
        </p:nvSpPr>
        <p:spPr/>
        <p:txBody>
          <a:bodyPr/>
          <a:lstStyle/>
          <a:p>
            <a:pPr>
              <a:defRPr/>
            </a:pPr>
            <a:endParaRPr lang="en-GB"/>
          </a:p>
        </p:txBody>
      </p:sp>
      <p:sp>
        <p:nvSpPr>
          <p:cNvPr id="27" name="Slide Number Placeholder 26"/>
          <p:cNvSpPr>
            <a:spLocks noGrp="1"/>
          </p:cNvSpPr>
          <p:nvPr>
            <p:ph type="sldNum" sz="quarter" idx="12"/>
          </p:nvPr>
        </p:nvSpPr>
        <p:spPr/>
        <p:txBody>
          <a:bodyPr/>
          <a:lstStyle/>
          <a:p>
            <a:pPr>
              <a:defRPr/>
            </a:pPr>
            <a:fld id="{1E246FC6-A558-4B66-8C8A-E994A8166576}"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6BE7CA63-BBF9-44C4-AAB2-987D7F9231C2}" type="datetimeFigureOut">
              <a:rPr lang="en-GB" smtClean="0"/>
              <a:pPr>
                <a:defRPr/>
              </a:pPr>
              <a:t>23 May 20</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87792458-2537-47B9-A631-6FBC178730C2}"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CF58FE66-23FD-4D7F-BD0C-613A0E0ABB64}" type="datetimeFigureOut">
              <a:rPr lang="en-GB" smtClean="0"/>
              <a:pPr>
                <a:defRPr/>
              </a:pPr>
              <a:t>23 May 20</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53685BBD-CCF4-4CF1-B1ED-0A177BCCA3D9}"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E2AF1463-EAE4-4238-A194-15609ABB7056}" type="datetimeFigureOut">
              <a:rPr lang="en-GB" smtClean="0"/>
              <a:pPr>
                <a:defRPr/>
              </a:pPr>
              <a:t>23 May 20</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A8CA5C3A-76AF-4BC7-A58D-A94F21FE3C47}"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fld id="{36B88BCA-DDAE-47E6-AE2E-79D421E8429A}" type="datetimeFigureOut">
              <a:rPr lang="en-GB" smtClean="0"/>
              <a:pPr>
                <a:defRPr/>
              </a:pPr>
              <a:t>23 May 20</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A5FE9A14-4967-45C3-B998-C1906CF498B4}"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fld id="{E6020C37-F1E3-4390-881D-3EEF649350CF}" type="datetimeFigureOut">
              <a:rPr lang="en-GB" smtClean="0"/>
              <a:pPr>
                <a:defRPr/>
              </a:pPr>
              <a:t>23 May 20</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96ABA5C9-75E6-434F-95A1-A2BE87DFBAB7}"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fld id="{3E4477BD-ABA6-4E90-913B-CE5EF0E0A8B5}" type="datetimeFigureOut">
              <a:rPr lang="en-GB" smtClean="0"/>
              <a:pPr>
                <a:defRPr/>
              </a:pPr>
              <a:t>23 May 20</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20BB1DBD-BD13-4713-983E-FFA016ED8F15}"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pPr>
              <a:defRPr/>
            </a:pPr>
            <a:fld id="{CBCA9578-B5CC-4C85-8285-873502A12A1E}" type="datetimeFigureOut">
              <a:rPr lang="en-GB" smtClean="0"/>
              <a:pPr>
                <a:defRPr/>
              </a:pPr>
              <a:t>23 May 20</a:t>
            </a:fld>
            <a:endParaRPr lang="en-GB"/>
          </a:p>
        </p:txBody>
      </p:sp>
      <p:sp>
        <p:nvSpPr>
          <p:cNvPr id="8" name="Slide Number Placeholder 7"/>
          <p:cNvSpPr>
            <a:spLocks noGrp="1"/>
          </p:cNvSpPr>
          <p:nvPr>
            <p:ph type="sldNum" sz="quarter" idx="11"/>
          </p:nvPr>
        </p:nvSpPr>
        <p:spPr/>
        <p:txBody>
          <a:bodyPr/>
          <a:lstStyle/>
          <a:p>
            <a:pPr>
              <a:defRPr/>
            </a:pPr>
            <a:fld id="{DCF71638-34DF-4D2F-A56B-47D32F0D2D80}" type="slidenum">
              <a:rPr lang="en-GB" smtClean="0"/>
              <a:pPr>
                <a:defRPr/>
              </a:pPr>
              <a:t>‹#›</a:t>
            </a:fld>
            <a:endParaRPr lang="en-GB"/>
          </a:p>
        </p:txBody>
      </p:sp>
      <p:sp>
        <p:nvSpPr>
          <p:cNvPr id="9" name="Footer Placeholder 8"/>
          <p:cNvSpPr>
            <a:spLocks noGrp="1"/>
          </p:cNvSpPr>
          <p:nvPr>
            <p:ph type="ftr" sz="quarter" idx="12"/>
          </p:nvPr>
        </p:nvSpPr>
        <p:spPr/>
        <p:txBody>
          <a:bodyPr/>
          <a:lstStyle/>
          <a:p>
            <a:pPr>
              <a:defRPr/>
            </a:pP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6E13133-BF59-4F44-B4F7-BD753BD21122}" type="datetimeFigureOut">
              <a:rPr lang="en-GB" smtClean="0"/>
              <a:pPr>
                <a:defRPr/>
              </a:pPr>
              <a:t>23 May 20</a:t>
            </a:fld>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3D6DD07B-8C51-4031-AA69-CC31D5A46CCB}"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fld id="{1C30CEA2-5E50-4D06-AD67-2875BD9199B4}" type="datetimeFigureOut">
              <a:rPr lang="en-GB" smtClean="0"/>
              <a:pPr>
                <a:defRPr/>
              </a:pPr>
              <a:t>23 May 20</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a:xfrm>
            <a:off x="8156448" y="6422064"/>
            <a:ext cx="762000" cy="365125"/>
          </a:xfrm>
        </p:spPr>
        <p:txBody>
          <a:bodyPr/>
          <a:lstStyle/>
          <a:p>
            <a:pPr>
              <a:defRPr/>
            </a:pPr>
            <a:fld id="{0F872F48-8117-4BEB-B645-0520C1A4E283}"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a:defRPr/>
            </a:pPr>
            <a:fld id="{28E158F6-F384-494B-A5BD-5DBFEBBF2CFB}" type="datetimeFigureOut">
              <a:rPr lang="en-GB" smtClean="0"/>
              <a:pPr>
                <a:defRPr/>
              </a:pPr>
              <a:t>23 May 20</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3EBA2D7E-BA48-46BC-BBC9-CE605DC1FB8F}" type="slidenum">
              <a:rPr lang="en-GB" smtClean="0"/>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fld id="{D4E0C811-721B-4BCB-96A1-FD93844C749F}" type="datetimeFigureOut">
              <a:rPr lang="en-GB" smtClean="0"/>
              <a:pPr>
                <a:defRPr/>
              </a:pPr>
              <a:t>23 May 20</a:t>
            </a:fld>
            <a:endParaRPr lang="en-GB"/>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en-GB"/>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1DDAD8C7-87C3-4661-BCE1-8F6972353919}" type="slidenum">
              <a:rPr lang="en-GB" smtClean="0"/>
              <a:pPr>
                <a:defRPr/>
              </a:pPr>
              <a:t>‹#›</a:t>
            </a:fld>
            <a:endParaRPr lang="en-GB"/>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hyperlink" Target="https://interruptingthesilence.com/2016/07/03/where-is-the-peace-of-god-today-a-sermon-on-luke-101-11-16-20/"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3.jpeg"/><Relationship Id="rId5" Type="http://schemas.openxmlformats.org/officeDocument/2006/relationships/image" Target="../media/image2.wmf"/><Relationship Id="rId4" Type="http://schemas.openxmlformats.org/officeDocument/2006/relationships/hyperlink" Target="http://epitemnein-epitomic.blogspot.com/2011/10/church-and-christian-love.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8.wm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bAD2_MVMUlE"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godtube.com/watch/?v=Y66LYLNX" TargetMode="External"/><Relationship Id="rId1" Type="http://schemas.openxmlformats.org/officeDocument/2006/relationships/slideLayout" Target="../slideLayouts/slideLayout6.xml"/><Relationship Id="rId4" Type="http://schemas.openxmlformats.org/officeDocument/2006/relationships/hyperlink" Target="https://en.wikipedia.org/wiki/SMPlaye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godtube.com/watch/?v=1121EMNU"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332656"/>
            <a:ext cx="8373616" cy="1143000"/>
          </a:xfrm>
        </p:spPr>
        <p:txBody>
          <a:bodyPr>
            <a:noAutofit/>
          </a:bodyPr>
          <a:lstStyle/>
          <a:p>
            <a:pPr algn="ctr" eaLnBrk="1" fontAlgn="auto" hangingPunct="1">
              <a:spcAft>
                <a:spcPts val="0"/>
              </a:spcAft>
              <a:defRPr/>
            </a:pPr>
            <a:br>
              <a:rPr lang="en-GB" sz="5400" b="1" dirty="0">
                <a:solidFill>
                  <a:srgbClr val="FF0000"/>
                </a:solidFill>
              </a:rPr>
            </a:br>
            <a:r>
              <a:rPr lang="en-GB" sz="5400" b="1" dirty="0"/>
              <a:t>Showing </a:t>
            </a:r>
            <a:br>
              <a:rPr lang="en-GB" sz="5400" b="1" dirty="0"/>
            </a:br>
            <a:r>
              <a:rPr lang="en-GB" sz="5400" b="1" dirty="0"/>
              <a:t>LOVE </a:t>
            </a:r>
            <a:br>
              <a:rPr lang="en-GB" sz="5400" b="1" dirty="0"/>
            </a:br>
            <a:r>
              <a:rPr lang="en-GB" sz="5400" b="1" dirty="0"/>
              <a:t>The Jesus Way </a:t>
            </a:r>
          </a:p>
        </p:txBody>
      </p:sp>
      <p:sp>
        <p:nvSpPr>
          <p:cNvPr id="3076" name="Rectangle 6"/>
          <p:cNvSpPr>
            <a:spLocks noChangeArrowheads="1"/>
          </p:cNvSpPr>
          <p:nvPr/>
        </p:nvSpPr>
        <p:spPr bwMode="auto">
          <a:xfrm>
            <a:off x="1125786" y="5463515"/>
            <a:ext cx="6769100" cy="2123658"/>
          </a:xfrm>
          <a:prstGeom prst="rect">
            <a:avLst/>
          </a:prstGeom>
          <a:noFill/>
          <a:ln w="9525">
            <a:noFill/>
            <a:miter lim="800000"/>
            <a:headEnd/>
            <a:tailEnd/>
          </a:ln>
        </p:spPr>
        <p:txBody>
          <a:bodyPr>
            <a:spAutoFit/>
          </a:bodyPr>
          <a:lstStyle/>
          <a:p>
            <a:pPr algn="ctr"/>
            <a:r>
              <a:rPr lang="en-GB" sz="6000" b="1" dirty="0">
                <a:latin typeface="+mj-lt"/>
              </a:rPr>
              <a:t>Gen Z</a:t>
            </a:r>
            <a:br>
              <a:rPr lang="en-GB" sz="3600" b="1" dirty="0">
                <a:solidFill>
                  <a:srgbClr val="FF0000"/>
                </a:solidFill>
                <a:latin typeface="Book Antiqua" pitchFamily="18" charset="0"/>
              </a:rPr>
            </a:br>
            <a:endParaRPr lang="en-GB" sz="3600" b="1" dirty="0">
              <a:solidFill>
                <a:srgbClr val="FF0000"/>
              </a:solidFill>
              <a:latin typeface="Book Antiqua" pitchFamily="18" charset="0"/>
            </a:endParaRPr>
          </a:p>
          <a:p>
            <a:pPr algn="ctr"/>
            <a:endParaRPr lang="en-GB" sz="3600" b="1" dirty="0">
              <a:solidFill>
                <a:srgbClr val="FF0000"/>
              </a:solidFill>
              <a:latin typeface="Book Antiqua" pitchFamily="18" charset="0"/>
            </a:endParaRPr>
          </a:p>
        </p:txBody>
      </p:sp>
      <p:pic>
        <p:nvPicPr>
          <p:cNvPr id="3" name="Picture 2">
            <a:extLst>
              <a:ext uri="{FF2B5EF4-FFF2-40B4-BE49-F238E27FC236}">
                <a16:creationId xmlns:a16="http://schemas.microsoft.com/office/drawing/2014/main" id="{CF1DEBCF-93F9-4E01-9930-C792C6D26906}"/>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835696" y="2538158"/>
            <a:ext cx="5688632" cy="3084726"/>
          </a:xfrm>
          <a:prstGeom prst="rect">
            <a:avLst/>
          </a:prstGeom>
        </p:spPr>
      </p:pic>
      <p:pic>
        <p:nvPicPr>
          <p:cNvPr id="1027" name="Picture 3" descr="C:\Users\Luke.FAMILY-PC2\AppData\Local\Microsoft\Windows\Temporary Internet Files\Content.IE5\W3D76J2M\MC900390778[1].wmf"/>
          <p:cNvPicPr>
            <a:picLocks noChangeAspect="1" noChangeArrowheads="1"/>
          </p:cNvPicPr>
          <p:nvPr/>
        </p:nvPicPr>
        <p:blipFill>
          <a:blip r:embed="rId5" cstate="print"/>
          <a:srcRect/>
          <a:stretch>
            <a:fillRect/>
          </a:stretch>
        </p:blipFill>
        <p:spPr bwMode="auto">
          <a:xfrm>
            <a:off x="6494665" y="4243974"/>
            <a:ext cx="1008112" cy="1386453"/>
          </a:xfrm>
          <a:prstGeom prst="rect">
            <a:avLst/>
          </a:prstGeom>
          <a:noFill/>
        </p:spPr>
      </p:pic>
      <p:pic>
        <p:nvPicPr>
          <p:cNvPr id="7" name="Picture 6">
            <a:extLst>
              <a:ext uri="{FF2B5EF4-FFF2-40B4-BE49-F238E27FC236}">
                <a16:creationId xmlns:a16="http://schemas.microsoft.com/office/drawing/2014/main" id="{1CF20F7D-6A1F-4E65-A9A8-E6FF6BD1FD6F}"/>
              </a:ext>
              <a:ext uri="{C183D7F6-B498-43B3-948B-1728B52AA6E4}">
                <adec:decorative xmlns:adec="http://schemas.microsoft.com/office/drawing/2017/decorative" val="1"/>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0" y="0"/>
            <a:ext cx="2415971" cy="161379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5716" y="510329"/>
            <a:ext cx="5112568" cy="936104"/>
          </a:xfrm>
        </p:spPr>
        <p:style>
          <a:lnRef idx="2">
            <a:schemeClr val="accent1">
              <a:shade val="50000"/>
            </a:schemeClr>
          </a:lnRef>
          <a:fillRef idx="1">
            <a:schemeClr val="accent1"/>
          </a:fillRef>
          <a:effectRef idx="0">
            <a:schemeClr val="accent1"/>
          </a:effectRef>
          <a:fontRef idx="minor">
            <a:schemeClr val="lt1"/>
          </a:fontRef>
        </p:style>
        <p:txBody>
          <a:bodyPr rtlCol="0"/>
          <a:lstStyle/>
          <a:p>
            <a:pPr algn="ctr" eaLnBrk="1" fontAlgn="auto" hangingPunct="1">
              <a:spcAft>
                <a:spcPts val="0"/>
              </a:spcAft>
              <a:defRPr/>
            </a:pPr>
            <a:r>
              <a:rPr lang="en-GB" dirty="0"/>
              <a:t>Let us pray</a:t>
            </a:r>
          </a:p>
        </p:txBody>
      </p:sp>
      <p:pic>
        <p:nvPicPr>
          <p:cNvPr id="15363" name="Picture 4" descr="C:\Users\Meg\AppData\Local\Microsoft\Windows\Temporary Internet Files\Content.IE5\926GY6GQ\MC900048039[1].wmf"/>
          <p:cNvPicPr>
            <a:picLocks noChangeAspect="1" noChangeArrowheads="1"/>
          </p:cNvPicPr>
          <p:nvPr/>
        </p:nvPicPr>
        <p:blipFill>
          <a:blip r:embed="rId3" cstate="print"/>
          <a:srcRect/>
          <a:stretch>
            <a:fillRect/>
          </a:stretch>
        </p:blipFill>
        <p:spPr bwMode="auto">
          <a:xfrm>
            <a:off x="742709" y="484322"/>
            <a:ext cx="995779" cy="1432510"/>
          </a:xfrm>
          <a:prstGeom prst="rect">
            <a:avLst/>
          </a:prstGeom>
          <a:noFill/>
          <a:ln w="9525">
            <a:noFill/>
            <a:miter lim="800000"/>
            <a:headEnd/>
            <a:tailEnd/>
          </a:ln>
        </p:spPr>
      </p:pic>
      <p:pic>
        <p:nvPicPr>
          <p:cNvPr id="15364" name="Picture 5" descr="C:\Users\Meg\AppData\Local\Microsoft\Windows\Temporary Internet Files\Content.IE5\02U9LODA\MC900048040[1].wmf"/>
          <p:cNvPicPr>
            <a:picLocks noChangeAspect="1" noChangeArrowheads="1"/>
          </p:cNvPicPr>
          <p:nvPr/>
        </p:nvPicPr>
        <p:blipFill>
          <a:blip r:embed="rId4" cstate="print"/>
          <a:srcRect/>
          <a:stretch>
            <a:fillRect/>
          </a:stretch>
        </p:blipFill>
        <p:spPr bwMode="auto">
          <a:xfrm>
            <a:off x="7668344" y="303648"/>
            <a:ext cx="1126256" cy="1619795"/>
          </a:xfrm>
          <a:prstGeom prst="rect">
            <a:avLst/>
          </a:prstGeom>
          <a:noFill/>
          <a:ln w="9525">
            <a:noFill/>
            <a:miter lim="800000"/>
            <a:headEnd/>
            <a:tailEnd/>
          </a:ln>
        </p:spPr>
      </p:pic>
      <p:sp>
        <p:nvSpPr>
          <p:cNvPr id="3" name="TextBox 2">
            <a:extLst>
              <a:ext uri="{FF2B5EF4-FFF2-40B4-BE49-F238E27FC236}">
                <a16:creationId xmlns:a16="http://schemas.microsoft.com/office/drawing/2014/main" id="{C36D6819-F584-4B50-8810-DAC5E9F9CEFC}"/>
              </a:ext>
            </a:extLst>
          </p:cNvPr>
          <p:cNvSpPr txBox="1"/>
          <p:nvPr/>
        </p:nvSpPr>
        <p:spPr>
          <a:xfrm>
            <a:off x="335774" y="1772816"/>
            <a:ext cx="8784976" cy="5847755"/>
          </a:xfrm>
          <a:prstGeom prst="rect">
            <a:avLst/>
          </a:prstGeom>
          <a:noFill/>
        </p:spPr>
        <p:txBody>
          <a:bodyPr wrap="square" rtlCol="0">
            <a:spAutoFit/>
          </a:bodyPr>
          <a:lstStyle/>
          <a:p>
            <a:r>
              <a:rPr lang="en-GB" sz="2800" dirty="0"/>
              <a:t>Heavenly Father you are a great and mighty God worthy to be praised, and we thank you for your never-ending Love for us. Show us Lord in our individual lives who we need to show more love to.  Help us Father God to show your Love that others might see You through our actions and words. Let us commit to showing your Love always in all ways. </a:t>
            </a:r>
          </a:p>
          <a:p>
            <a:r>
              <a:rPr lang="en-GB" sz="2800" dirty="0"/>
              <a:t>Thank you for hearing us, in Jesus name we pray, Amen.</a:t>
            </a:r>
          </a:p>
          <a:p>
            <a:endParaRPr lang="en-GB" sz="3200" dirty="0"/>
          </a:p>
          <a:p>
            <a:endParaRPr lang="en-GB" dirty="0"/>
          </a:p>
          <a:p>
            <a:endParaRPr lang="en-GB" dirty="0"/>
          </a:p>
          <a:p>
            <a:endParaRPr lang="en-GB" dirty="0"/>
          </a:p>
          <a:p>
            <a:endParaRPr lang="en-GB" dirty="0"/>
          </a:p>
          <a:p>
            <a:endParaRPr lang="en-GB" dirty="0"/>
          </a:p>
        </p:txBody>
      </p:sp>
      <p:pic>
        <p:nvPicPr>
          <p:cNvPr id="4" name="Picture 3">
            <a:extLst>
              <a:ext uri="{FF2B5EF4-FFF2-40B4-BE49-F238E27FC236}">
                <a16:creationId xmlns:a16="http://schemas.microsoft.com/office/drawing/2014/main" id="{32CD96F5-64B6-4476-B0C5-0AA749DCAA0A}"/>
              </a:ext>
            </a:extLst>
          </p:cNvPr>
          <p:cNvPicPr>
            <a:picLocks noChangeAspect="1"/>
          </p:cNvPicPr>
          <p:nvPr/>
        </p:nvPicPr>
        <p:blipFill>
          <a:blip r:embed="rId5"/>
          <a:stretch>
            <a:fillRect/>
          </a:stretch>
        </p:blipFill>
        <p:spPr>
          <a:xfrm>
            <a:off x="3419872" y="5764495"/>
            <a:ext cx="2160240" cy="106880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5904656"/>
          </a:xfrm>
        </p:spPr>
        <p:txBody>
          <a:bodyPr>
            <a:normAutofit fontScale="90000"/>
          </a:bodyPr>
          <a:lstStyle/>
          <a:p>
            <a:pPr eaLnBrk="1" fontAlgn="auto" hangingPunct="1">
              <a:spcAft>
                <a:spcPts val="0"/>
              </a:spcAft>
              <a:defRPr/>
            </a:pPr>
            <a:br>
              <a:rPr lang="en-GB" dirty="0"/>
            </a:br>
            <a:r>
              <a:rPr lang="en-GB" dirty="0"/>
              <a:t>There are four types of Love:</a:t>
            </a:r>
            <a:br>
              <a:rPr lang="en-GB" dirty="0"/>
            </a:br>
            <a:br>
              <a:rPr lang="en-GB" dirty="0"/>
            </a:br>
            <a:r>
              <a:rPr lang="en-GB" dirty="0"/>
              <a:t>Agape</a:t>
            </a:r>
            <a:br>
              <a:rPr lang="en-GB" dirty="0"/>
            </a:br>
            <a:r>
              <a:rPr lang="en-GB" dirty="0" err="1"/>
              <a:t>Storge</a:t>
            </a:r>
            <a:br>
              <a:rPr lang="en-GB" dirty="0"/>
            </a:br>
            <a:r>
              <a:rPr lang="en-GB" dirty="0"/>
              <a:t>Eros</a:t>
            </a:r>
            <a:br>
              <a:rPr lang="en-GB" dirty="0"/>
            </a:br>
            <a:r>
              <a:rPr lang="en-GB" dirty="0"/>
              <a:t>Amor</a:t>
            </a:r>
            <a:br>
              <a:rPr lang="en-GB" dirty="0"/>
            </a:br>
            <a:r>
              <a:rPr lang="en-GB" dirty="0"/>
              <a:t> </a:t>
            </a:r>
            <a:br>
              <a:rPr lang="en-GB" dirty="0"/>
            </a:br>
            <a:r>
              <a:rPr lang="en-GB" dirty="0"/>
              <a:t>Find out the meaning of each type of love?</a:t>
            </a:r>
            <a:br>
              <a:rPr lang="en-GB" dirty="0"/>
            </a:br>
            <a:br>
              <a:rPr lang="en-GB" dirty="0"/>
            </a:br>
            <a:endParaRPr lang="en-GB" dirty="0"/>
          </a:p>
        </p:txBody>
      </p:sp>
      <p:pic>
        <p:nvPicPr>
          <p:cNvPr id="3" name="Picture 2">
            <a:extLst>
              <a:ext uri="{FF2B5EF4-FFF2-40B4-BE49-F238E27FC236}">
                <a16:creationId xmlns:a16="http://schemas.microsoft.com/office/drawing/2014/main" id="{DE5EEC96-09B8-42C8-A018-7C301BF7E6A9}"/>
              </a:ext>
            </a:extLst>
          </p:cNvPr>
          <p:cNvPicPr>
            <a:picLocks noChangeAspect="1"/>
          </p:cNvPicPr>
          <p:nvPr/>
        </p:nvPicPr>
        <p:blipFill>
          <a:blip r:embed="rId3"/>
          <a:stretch>
            <a:fillRect/>
          </a:stretch>
        </p:blipFill>
        <p:spPr>
          <a:xfrm>
            <a:off x="5727911" y="1937117"/>
            <a:ext cx="2932430" cy="149974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normAutofit fontScale="90000"/>
          </a:bodyPr>
          <a:lstStyle/>
          <a:p>
            <a:pPr>
              <a:defRPr/>
            </a:pPr>
            <a:r>
              <a:rPr lang="en-GB" sz="4400" b="1" dirty="0"/>
              <a:t>The Bible says in</a:t>
            </a:r>
            <a:r>
              <a:rPr lang="en-GB" sz="4400" dirty="0"/>
              <a:t> </a:t>
            </a:r>
            <a:r>
              <a:rPr lang="en-GB" sz="4400" b="1" dirty="0"/>
              <a:t>John 13:34-35 </a:t>
            </a:r>
            <a:r>
              <a:rPr lang="en-GB" sz="4400" dirty="0"/>
              <a:t>New International Version (NIV):</a:t>
            </a:r>
            <a:br>
              <a:rPr lang="en-GB" sz="4400" dirty="0"/>
            </a:br>
            <a:br>
              <a:rPr lang="en-GB" sz="4400" dirty="0"/>
            </a:br>
            <a:r>
              <a:rPr lang="en-GB" sz="4400" dirty="0"/>
              <a:t>“A new command I give you: Love one another. As I have loved you, so you must love one another. </a:t>
            </a:r>
            <a:r>
              <a:rPr lang="en-GB" sz="1100" dirty="0"/>
              <a:t>35</a:t>
            </a:r>
            <a:r>
              <a:rPr lang="en-GB" sz="4400" dirty="0"/>
              <a:t>  By this everyone will know that you are my disciples, if you love one another.”</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p:cNvGrpSpPr>
            <a:grpSpLocks/>
          </p:cNvGrpSpPr>
          <p:nvPr/>
        </p:nvGrpSpPr>
        <p:grpSpPr bwMode="auto">
          <a:xfrm>
            <a:off x="3492500" y="0"/>
            <a:ext cx="2303463" cy="1196975"/>
            <a:chOff x="2304" y="1584"/>
            <a:chExt cx="1740" cy="1554"/>
          </a:xfrm>
        </p:grpSpPr>
        <p:sp>
          <p:nvSpPr>
            <p:cNvPr id="5124" name="Film"/>
            <p:cNvSpPr>
              <a:spLocks noEditPoints="1" noChangeArrowheads="1"/>
            </p:cNvSpPr>
            <p:nvPr/>
          </p:nvSpPr>
          <p:spPr bwMode="auto">
            <a:xfrm>
              <a:off x="2304" y="1980"/>
              <a:ext cx="726" cy="1158"/>
            </a:xfrm>
            <a:custGeom>
              <a:avLst/>
              <a:gdLst>
                <a:gd name="T0" fmla="*/ 0 w 21600"/>
                <a:gd name="T1" fmla="*/ 0 h 21600"/>
                <a:gd name="T2" fmla="*/ 12 w 21600"/>
                <a:gd name="T3" fmla="*/ 0 h 21600"/>
                <a:gd name="T4" fmla="*/ 24 w 21600"/>
                <a:gd name="T5" fmla="*/ 0 h 21600"/>
                <a:gd name="T6" fmla="*/ 24 w 21600"/>
                <a:gd name="T7" fmla="*/ 31 h 21600"/>
                <a:gd name="T8" fmla="*/ 24 w 21600"/>
                <a:gd name="T9" fmla="*/ 62 h 21600"/>
                <a:gd name="T10" fmla="*/ 12 w 21600"/>
                <a:gd name="T11" fmla="*/ 62 h 21600"/>
                <a:gd name="T12" fmla="*/ 0 w 21600"/>
                <a:gd name="T13" fmla="*/ 62 h 21600"/>
                <a:gd name="T14" fmla="*/ 0 w 21600"/>
                <a:gd name="T15" fmla="*/ 31 h 21600"/>
                <a:gd name="T16" fmla="*/ 0 60000 65536"/>
                <a:gd name="T17" fmla="*/ 0 60000 65536"/>
                <a:gd name="T18" fmla="*/ 0 60000 65536"/>
                <a:gd name="T19" fmla="*/ 0 60000 65536"/>
                <a:gd name="T20" fmla="*/ 0 60000 65536"/>
                <a:gd name="T21" fmla="*/ 0 60000 65536"/>
                <a:gd name="T22" fmla="*/ 0 60000 65536"/>
                <a:gd name="T23" fmla="*/ 0 60000 65536"/>
                <a:gd name="T24" fmla="*/ 4969 w 21600"/>
                <a:gd name="T25" fmla="*/ 8133 h 21600"/>
                <a:gd name="T26" fmla="*/ 17078 w 21600"/>
                <a:gd name="T27" fmla="*/ 134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CCCCFF"/>
            </a:solidFill>
            <a:ln w="9525">
              <a:solidFill>
                <a:srgbClr val="000000"/>
              </a:solidFill>
              <a:miter lim="800000"/>
              <a:headEnd/>
              <a:tailEnd/>
            </a:ln>
          </p:spPr>
          <p:txBody>
            <a:bodyPr/>
            <a:lstStyle/>
            <a:p>
              <a:endParaRPr lang="en-GB"/>
            </a:p>
          </p:txBody>
        </p:sp>
        <p:sp>
          <p:nvSpPr>
            <p:cNvPr id="2052" name="Sound"/>
            <p:cNvSpPr>
              <a:spLocks noEditPoints="1" noChangeArrowheads="1"/>
            </p:cNvSpPr>
            <p:nvPr/>
          </p:nvSpPr>
          <p:spPr bwMode="auto">
            <a:xfrm>
              <a:off x="2724" y="1584"/>
              <a:ext cx="1010" cy="769"/>
            </a:xfrm>
            <a:custGeom>
              <a:avLst/>
              <a:gdLst>
                <a:gd name="T0" fmla="*/ 11164 w 21600"/>
                <a:gd name="T1" fmla="*/ 21159 h 21600"/>
                <a:gd name="T2" fmla="*/ 11164 w 21600"/>
                <a:gd name="T3" fmla="*/ 0 h 21600"/>
                <a:gd name="T4" fmla="*/ 0 w 21600"/>
                <a:gd name="T5" fmla="*/ 10800 h 21600"/>
                <a:gd name="T6" fmla="*/ 21600 w 21600"/>
                <a:gd name="T7" fmla="*/ 10800 h 21600"/>
                <a:gd name="T8" fmla="*/ 242 w 21600"/>
                <a:gd name="T9" fmla="*/ 7604 h 21600"/>
                <a:gd name="T10" fmla="*/ 10760 w 21600"/>
                <a:gd name="T11" fmla="*/ 13555 h 21600"/>
              </a:gdLst>
              <a:ahLst/>
              <a:cxnLst>
                <a:cxn ang="0">
                  <a:pos x="T0" y="T1"/>
                </a:cxn>
                <a:cxn ang="0">
                  <a:pos x="T2" y="T3"/>
                </a:cxn>
                <a:cxn ang="0">
                  <a:pos x="T4" y="T5"/>
                </a:cxn>
                <a:cxn ang="0">
                  <a:pos x="T6" y="T7"/>
                </a:cxn>
              </a:cxnLst>
              <a:rect l="T8" t="T9" r="T10" b="T11"/>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fontAlgn="auto">
                <a:spcBef>
                  <a:spcPts val="0"/>
                </a:spcBef>
                <a:spcAft>
                  <a:spcPts val="0"/>
                </a:spcAft>
                <a:defRPr/>
              </a:pPr>
              <a:endParaRPr lang="en-GB">
                <a:latin typeface="+mn-lt"/>
                <a:cs typeface="+mn-cs"/>
              </a:endParaRPr>
            </a:p>
          </p:txBody>
        </p:sp>
        <p:sp>
          <p:nvSpPr>
            <p:cNvPr id="2053" name="Photo"/>
            <p:cNvSpPr>
              <a:spLocks noEditPoints="1" noChangeArrowheads="1"/>
            </p:cNvSpPr>
            <p:nvPr/>
          </p:nvSpPr>
          <p:spPr bwMode="auto">
            <a:xfrm>
              <a:off x="3107" y="2039"/>
              <a:ext cx="937" cy="697"/>
            </a:xfrm>
            <a:custGeom>
              <a:avLst/>
              <a:gdLst>
                <a:gd name="T0" fmla="*/ 0 w 21600"/>
                <a:gd name="T1" fmla="*/ 3085 h 21600"/>
                <a:gd name="T2" fmla="*/ 10800 w 21600"/>
                <a:gd name="T3" fmla="*/ 0 h 21600"/>
                <a:gd name="T4" fmla="*/ 21600 w 21600"/>
                <a:gd name="T5" fmla="*/ 3085 h 21600"/>
                <a:gd name="T6" fmla="*/ 21600 w 21600"/>
                <a:gd name="T7" fmla="*/ 10800 h 21600"/>
                <a:gd name="T8" fmla="*/ 21600 w 21600"/>
                <a:gd name="T9" fmla="*/ 21600 h 21600"/>
                <a:gd name="T10" fmla="*/ 10800 w 21600"/>
                <a:gd name="T11" fmla="*/ 21800 h 21600"/>
                <a:gd name="T12" fmla="*/ 0 w 21600"/>
                <a:gd name="T13" fmla="*/ 21600 h 21600"/>
                <a:gd name="T14" fmla="*/ 0 w 21600"/>
                <a:gd name="T15" fmla="*/ 10800 h 21600"/>
                <a:gd name="T16" fmla="*/ 7778 w 21600"/>
                <a:gd name="T17" fmla="*/ 8228 h 21600"/>
                <a:gd name="T18" fmla="*/ 13757 w 21600"/>
                <a:gd name="T19" fmla="*/ 16886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fontAlgn="auto">
                <a:spcBef>
                  <a:spcPts val="0"/>
                </a:spcBef>
                <a:spcAft>
                  <a:spcPts val="0"/>
                </a:spcAft>
                <a:defRPr/>
              </a:pPr>
              <a:endParaRPr lang="en-GB">
                <a:latin typeface="+mn-lt"/>
                <a:cs typeface="+mn-cs"/>
              </a:endParaRPr>
            </a:p>
          </p:txBody>
        </p:sp>
        <p:sp>
          <p:nvSpPr>
            <p:cNvPr id="2054" name="Music"/>
            <p:cNvSpPr>
              <a:spLocks noEditPoints="1" noChangeArrowheads="1"/>
            </p:cNvSpPr>
            <p:nvPr/>
          </p:nvSpPr>
          <p:spPr bwMode="auto">
            <a:xfrm>
              <a:off x="3217" y="2448"/>
              <a:ext cx="767" cy="672"/>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fontAlgn="auto">
                <a:spcBef>
                  <a:spcPts val="0"/>
                </a:spcBef>
                <a:spcAft>
                  <a:spcPts val="0"/>
                </a:spcAft>
                <a:defRPr/>
              </a:pPr>
              <a:endParaRPr lang="en-GB">
                <a:latin typeface="+mn-lt"/>
                <a:cs typeface="+mn-cs"/>
              </a:endParaRPr>
            </a:p>
          </p:txBody>
        </p:sp>
      </p:grpSp>
      <p:sp>
        <p:nvSpPr>
          <p:cNvPr id="2" name="Title 1"/>
          <p:cNvSpPr>
            <a:spLocks noGrp="1"/>
          </p:cNvSpPr>
          <p:nvPr>
            <p:ph type="title"/>
          </p:nvPr>
        </p:nvSpPr>
        <p:spPr>
          <a:xfrm>
            <a:off x="457200" y="274638"/>
            <a:ext cx="8229600" cy="6106690"/>
          </a:xfrm>
        </p:spPr>
        <p:txBody>
          <a:bodyPr>
            <a:normAutofit fontScale="90000"/>
          </a:bodyPr>
          <a:lstStyle/>
          <a:p>
            <a:pPr>
              <a:defRPr/>
            </a:pPr>
            <a:br>
              <a:rPr lang="en-GB" dirty="0"/>
            </a:br>
            <a:br>
              <a:rPr lang="en-GB" dirty="0"/>
            </a:br>
            <a:br>
              <a:rPr lang="en-GB" dirty="0"/>
            </a:br>
            <a:br>
              <a:rPr lang="en-GB" dirty="0"/>
            </a:br>
            <a:r>
              <a:rPr lang="en-GB" sz="4800" dirty="0"/>
              <a:t>Now watch this short film clip what does the narrator say about Love? </a:t>
            </a:r>
            <a:br>
              <a:rPr lang="en-GB" sz="4800" dirty="0"/>
            </a:br>
            <a:br>
              <a:rPr lang="en-GB" sz="4800" dirty="0"/>
            </a:br>
            <a:r>
              <a:rPr lang="en-GB" sz="4800" dirty="0">
                <a:hlinkClick r:id="rId3"/>
              </a:rPr>
              <a:t>https://www.youtube.com/watch?v=bAD2_MVMUlE</a:t>
            </a:r>
            <a:r>
              <a:rPr lang="en-GB" sz="4800" dirty="0"/>
              <a:t> </a:t>
            </a:r>
            <a:br>
              <a:rPr lang="en-GB" dirty="0"/>
            </a:br>
            <a:br>
              <a:rPr lang="en-GB" dirty="0"/>
            </a:br>
            <a:br>
              <a:rPr lang="en-GB" dirty="0"/>
            </a:b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1C998-1F08-4672-9993-F40543870554}"/>
              </a:ext>
            </a:extLst>
          </p:cNvPr>
          <p:cNvSpPr>
            <a:spLocks noGrp="1"/>
          </p:cNvSpPr>
          <p:nvPr>
            <p:ph type="title"/>
          </p:nvPr>
        </p:nvSpPr>
        <p:spPr>
          <a:xfrm>
            <a:off x="683568" y="2636912"/>
            <a:ext cx="7992888" cy="1143000"/>
          </a:xfrm>
        </p:spPr>
        <p:txBody>
          <a:bodyPr>
            <a:noAutofit/>
          </a:bodyPr>
          <a:lstStyle/>
          <a:p>
            <a:r>
              <a:rPr lang="en-GB" sz="3600" b="1" i="1" u="sng" dirty="0"/>
              <a:t>Time For Action</a:t>
            </a:r>
            <a:r>
              <a:rPr lang="en-GB" sz="3600" dirty="0"/>
              <a:t>:</a:t>
            </a:r>
            <a:br>
              <a:rPr lang="en-GB" sz="3600" dirty="0"/>
            </a:br>
            <a:r>
              <a:rPr lang="en-GB" sz="3600" dirty="0"/>
              <a:t>Using a Bible or Bible app look up and read Romans 12:9-21. </a:t>
            </a:r>
            <a:br>
              <a:rPr lang="en-GB" sz="3600" dirty="0"/>
            </a:br>
            <a:r>
              <a:rPr lang="en-GB" sz="3600" b="1" dirty="0"/>
              <a:t>Next - </a:t>
            </a:r>
            <a:r>
              <a:rPr lang="en-GB" sz="3600" dirty="0"/>
              <a:t>make a list of the Do's and Don'ts of loving others - what does this passage say you should do in order to love others? </a:t>
            </a:r>
            <a:br>
              <a:rPr lang="en-GB" sz="3600" dirty="0"/>
            </a:br>
            <a:r>
              <a:rPr lang="en-GB" sz="3600" dirty="0"/>
              <a:t>What does it say you should not do in order to love others? </a:t>
            </a:r>
            <a:br>
              <a:rPr lang="en-GB" sz="3600" dirty="0"/>
            </a:br>
            <a:r>
              <a:rPr lang="en-GB" sz="3600" b="1" dirty="0"/>
              <a:t>Now -</a:t>
            </a:r>
            <a:r>
              <a:rPr lang="en-GB" sz="3600" dirty="0"/>
              <a:t> add your own Do's and Don'ts to the list.</a:t>
            </a:r>
          </a:p>
        </p:txBody>
      </p:sp>
    </p:spTree>
    <p:extLst>
      <p:ext uri="{BB962C8B-B14F-4D97-AF65-F5344CB8AC3E}">
        <p14:creationId xmlns:p14="http://schemas.microsoft.com/office/powerpoint/2010/main" val="136983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0B783-419C-485E-9A39-4C58AFAF2148}"/>
              </a:ext>
            </a:extLst>
          </p:cNvPr>
          <p:cNvSpPr>
            <a:spLocks noGrp="1"/>
          </p:cNvSpPr>
          <p:nvPr>
            <p:ph type="title"/>
          </p:nvPr>
        </p:nvSpPr>
        <p:spPr>
          <a:xfrm>
            <a:off x="467544" y="2564904"/>
            <a:ext cx="7470648" cy="1143000"/>
          </a:xfrm>
        </p:spPr>
        <p:txBody>
          <a:bodyPr>
            <a:normAutofit fontScale="90000"/>
          </a:bodyPr>
          <a:lstStyle/>
          <a:p>
            <a:r>
              <a:rPr lang="en-GB" b="1" dirty="0"/>
              <a:t>Let’s see sharing the Love of God in Action:</a:t>
            </a:r>
            <a:br>
              <a:rPr lang="en-GB" b="1" dirty="0"/>
            </a:br>
            <a:br>
              <a:rPr lang="en-GB" b="1" dirty="0"/>
            </a:br>
            <a:br>
              <a:rPr lang="en-GB" b="1" dirty="0"/>
            </a:br>
            <a:br>
              <a:rPr lang="en-GB" b="1" dirty="0"/>
            </a:br>
            <a:r>
              <a:rPr lang="en-GB" dirty="0">
                <a:hlinkClick r:id="rId2"/>
              </a:rPr>
              <a:t>https://www.godtube.com/watch/?v=Y66LYLNX</a:t>
            </a:r>
            <a:r>
              <a:rPr lang="en-GB" dirty="0"/>
              <a:t> </a:t>
            </a:r>
          </a:p>
        </p:txBody>
      </p:sp>
      <p:pic>
        <p:nvPicPr>
          <p:cNvPr id="4" name="Picture 3" descr="A close up of a logo&#10;&#10;Description automatically generated">
            <a:extLst>
              <a:ext uri="{FF2B5EF4-FFF2-40B4-BE49-F238E27FC236}">
                <a16:creationId xmlns:a16="http://schemas.microsoft.com/office/drawing/2014/main" id="{929A671D-ED1C-4F53-A53C-3444EE646FDD}"/>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139952" y="1570484"/>
            <a:ext cx="1981771" cy="1988840"/>
          </a:xfrm>
          <a:prstGeom prst="rect">
            <a:avLst/>
          </a:prstGeom>
        </p:spPr>
      </p:pic>
    </p:spTree>
    <p:extLst>
      <p:ext uri="{BB962C8B-B14F-4D97-AF65-F5344CB8AC3E}">
        <p14:creationId xmlns:p14="http://schemas.microsoft.com/office/powerpoint/2010/main" val="3312417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75496"/>
            <a:ext cx="8435280" cy="6107008"/>
          </a:xfrm>
        </p:spPr>
        <p:txBody>
          <a:bodyPr>
            <a:normAutofit fontScale="90000"/>
          </a:bodyPr>
          <a:lstStyle/>
          <a:p>
            <a:r>
              <a:rPr lang="en-GB" b="1" dirty="0"/>
              <a:t>Challenge for this week &amp; beyond</a:t>
            </a:r>
            <a:r>
              <a:rPr lang="en-GB" dirty="0"/>
              <a:t>:</a:t>
            </a:r>
            <a:br>
              <a:rPr lang="en-GB" dirty="0"/>
            </a:br>
            <a:r>
              <a:rPr lang="en-GB" sz="4000" b="1" i="1" dirty="0"/>
              <a:t>Ask yourself</a:t>
            </a:r>
            <a:r>
              <a:rPr lang="en-GB" sz="4000" dirty="0"/>
              <a:t>:</a:t>
            </a:r>
            <a:br>
              <a:rPr lang="en-GB" sz="4000" dirty="0"/>
            </a:br>
            <a:r>
              <a:rPr lang="en-GB" sz="4000" dirty="0"/>
              <a:t>How can I show love not malice (meanness)?</a:t>
            </a:r>
            <a:br>
              <a:rPr lang="en-GB" sz="4000" dirty="0"/>
            </a:br>
            <a:br>
              <a:rPr lang="en-GB" sz="4000" dirty="0"/>
            </a:br>
            <a:r>
              <a:rPr lang="en-GB" sz="4000" dirty="0"/>
              <a:t>What can I sacrifice, or do to make a positive difference that others will notice?</a:t>
            </a:r>
            <a:br>
              <a:rPr lang="en-GB" sz="4000" dirty="0"/>
            </a:br>
            <a:br>
              <a:rPr lang="en-GB" sz="4000" dirty="0"/>
            </a:br>
            <a:r>
              <a:rPr lang="en-GB" sz="4000" dirty="0"/>
              <a:t>Make a note somewhere of what you have done to show the Love of Jesus to someone.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8698"/>
          </a:xfrm>
        </p:spPr>
        <p:txBody>
          <a:bodyPr>
            <a:normAutofit fontScale="90000"/>
          </a:bodyPr>
          <a:lstStyle/>
          <a:p>
            <a:pPr>
              <a:defRPr/>
            </a:pPr>
            <a:br>
              <a:rPr lang="en-GB" dirty="0"/>
            </a:br>
            <a:br>
              <a:rPr lang="en-GB" dirty="0"/>
            </a:br>
            <a:br>
              <a:rPr lang="en-GB" dirty="0"/>
            </a:br>
            <a:r>
              <a:rPr lang="en-GB" dirty="0"/>
              <a:t>Real love isn't our love for God, but his love for us. God sent his Son to be the sacrifice by which our sins are forgiven. </a:t>
            </a:r>
            <a:br>
              <a:rPr lang="en-GB" dirty="0"/>
            </a:br>
            <a:r>
              <a:rPr lang="en-GB" dirty="0"/>
              <a:t>1 John 4:10 </a:t>
            </a:r>
            <a:r>
              <a:rPr lang="en-GB" sz="2200" dirty="0"/>
              <a:t>(Contemporary English Version) </a:t>
            </a:r>
            <a:br>
              <a:rPr lang="en-GB" dirty="0"/>
            </a:br>
            <a:br>
              <a:rPr lang="en-GB" dirty="0"/>
            </a:br>
            <a:br>
              <a:rPr lang="en-GB" dirty="0"/>
            </a:br>
            <a:br>
              <a:rPr lang="en-GB" dirty="0"/>
            </a:b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normAutofit fontScale="90000"/>
          </a:bodyPr>
          <a:lstStyle/>
          <a:p>
            <a:pPr algn="ctr">
              <a:defRPr/>
            </a:pPr>
            <a:r>
              <a:rPr lang="en-GB" dirty="0"/>
              <a:t>Let’s show God’s Love as He shows us unconditional Love:</a:t>
            </a:r>
            <a:br>
              <a:rPr lang="en-GB" dirty="0"/>
            </a:br>
            <a:r>
              <a:rPr lang="en-GB" dirty="0"/>
              <a:t>Think of the words in the following song – Jesus is our Superhero!</a:t>
            </a:r>
            <a:br>
              <a:rPr lang="en-GB" dirty="0"/>
            </a:br>
            <a:r>
              <a:rPr lang="en-GB" dirty="0">
                <a:hlinkClick r:id="rId3"/>
              </a:rPr>
              <a:t>https://www.godtube.com/watch/?v=1121EMNU</a:t>
            </a:r>
            <a:r>
              <a:rPr lang="en-GB" dirty="0"/>
              <a:t> </a:t>
            </a:r>
            <a:br>
              <a:rPr lang="en-GB" dirty="0"/>
            </a:br>
            <a:br>
              <a:rPr lang="en-GB" dirty="0"/>
            </a:br>
            <a:br>
              <a:rPr lang="en-GB" dirty="0"/>
            </a:br>
            <a:endParaRPr lang="en-GB" dirty="0"/>
          </a:p>
        </p:txBody>
      </p:sp>
      <p:pic>
        <p:nvPicPr>
          <p:cNvPr id="2063" name="Picture 15" descr="C:\Users\Luke.FAMILY-PC2\AppData\Local\Microsoft\Windows\Temporary Internet Files\Content.IE5\1D3NJZTW\MC900310402[1].wmf"/>
          <p:cNvPicPr>
            <a:picLocks noChangeAspect="1" noChangeArrowheads="1"/>
          </p:cNvPicPr>
          <p:nvPr/>
        </p:nvPicPr>
        <p:blipFill>
          <a:blip r:embed="rId4" cstate="print"/>
          <a:srcRect/>
          <a:stretch>
            <a:fillRect/>
          </a:stretch>
        </p:blipFill>
        <p:spPr bwMode="auto">
          <a:xfrm>
            <a:off x="3563888" y="4725144"/>
            <a:ext cx="1820570" cy="954634"/>
          </a:xfrm>
          <a:prstGeom prst="rect">
            <a:avLst/>
          </a:prstGeom>
          <a:noFill/>
        </p:spPr>
      </p:pic>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929</TotalTime>
  <Words>485</Words>
  <Application>Microsoft Office PowerPoint</Application>
  <PresentationFormat>On-screen Show (4:3)</PresentationFormat>
  <Paragraphs>24</Paragraphs>
  <Slides>10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Book Antiqua</vt:lpstr>
      <vt:lpstr>Calibri</vt:lpstr>
      <vt:lpstr>Franklin Gothic Book</vt:lpstr>
      <vt:lpstr>Wingdings 2</vt:lpstr>
      <vt:lpstr>Technic</vt:lpstr>
      <vt:lpstr> Showing  LOVE  The Jesus Way </vt:lpstr>
      <vt:lpstr> There are four types of Love:  Agape Storge Eros Amor   Find out the meaning of each type of love?  </vt:lpstr>
      <vt:lpstr>The Bible says in John 13:34-35 New International Version (NIV):  “A new command I give you: Love one another. As I have loved you, so you must love one another. 35  By this everyone will know that you are my disciples, if you love one another.”</vt:lpstr>
      <vt:lpstr>    Now watch this short film clip what does the narrator say about Love?   https://www.youtube.com/watch?v=bAD2_MVMUlE    </vt:lpstr>
      <vt:lpstr>Time For Action: Using a Bible or Bible app look up and read Romans 12:9-21.  Next - make a list of the Do's and Don'ts of loving others - what does this passage say you should do in order to love others?  What does it say you should not do in order to love others?  Now - add your own Do's and Don'ts to the list.</vt:lpstr>
      <vt:lpstr>Let’s see sharing the Love of God in Action:    https://www.godtube.com/watch/?v=Y66LYLNX </vt:lpstr>
      <vt:lpstr>Challenge for this week &amp; beyond: Ask yourself: How can I show love not malice (meanness)?  What can I sacrifice, or do to make a positive difference that others will notice?  Make a note somewhere of what you have done to show the Love of Jesus to someone.</vt:lpstr>
      <vt:lpstr>   Real love isn't our love for God, but his love for us. God sent his Son to be the sacrifice by which our sins are forgiven.  1 John 4:10 (Contemporary English Version)     </vt:lpstr>
      <vt:lpstr>Let’s show God’s Love as He shows us unconditional Love: Think of the words in the following song – Jesus is our Superhero! https://www.godtube.com/watch/?v=1121EMNU    </vt:lpstr>
      <vt:lpstr>Let us pray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PROMISES</dc:title>
  <dc:creator>Meg;WCBC</dc:creator>
  <cp:lastModifiedBy>Derek Baker</cp:lastModifiedBy>
  <cp:revision>63</cp:revision>
  <cp:lastPrinted>2020-05-23T21:46:13Z</cp:lastPrinted>
  <dcterms:created xsi:type="dcterms:W3CDTF">2011-11-05T18:42:27Z</dcterms:created>
  <dcterms:modified xsi:type="dcterms:W3CDTF">2020-05-23T22:04:17Z</dcterms:modified>
</cp:coreProperties>
</file>